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94" r:id="rId2"/>
    <p:sldId id="284" r:id="rId3"/>
    <p:sldId id="285" r:id="rId4"/>
    <p:sldId id="257" r:id="rId5"/>
    <p:sldId id="258" r:id="rId6"/>
    <p:sldId id="283" r:id="rId7"/>
    <p:sldId id="262" r:id="rId8"/>
    <p:sldId id="261" r:id="rId9"/>
    <p:sldId id="259" r:id="rId10"/>
    <p:sldId id="260" r:id="rId11"/>
    <p:sldId id="265" r:id="rId12"/>
    <p:sldId id="286" r:id="rId13"/>
    <p:sldId id="287" r:id="rId14"/>
    <p:sldId id="288" r:id="rId15"/>
    <p:sldId id="289" r:id="rId16"/>
    <p:sldId id="269" r:id="rId17"/>
    <p:sldId id="264" r:id="rId18"/>
    <p:sldId id="270" r:id="rId19"/>
    <p:sldId id="291" r:id="rId20"/>
    <p:sldId id="292" r:id="rId21"/>
    <p:sldId id="271" r:id="rId22"/>
    <p:sldId id="29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27"/>
    <p:restoredTop sz="94762"/>
  </p:normalViewPr>
  <p:slideViewPr>
    <p:cSldViewPr snapToGrid="0" snapToObjects="1">
      <p:cViewPr varScale="1">
        <p:scale>
          <a:sx n="121" d="100"/>
          <a:sy n="121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A6190C-9BA6-CB49-83CC-731CA35A2A3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F6D46-41E5-1B4F-8600-736A659F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799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F6D46-41E5-1B4F-8600-736A659F6BE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90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E3F60-2B13-4F41-9FD6-9000CBEC6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4A2E3A-0BF1-0A42-A8F5-F6167CC3C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09961-BC27-7246-A4BD-06471E71C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C8BF4-828D-3C45-8B58-DD57C5E7B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94B3C-5300-2442-B07A-F98FFB462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765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C5E43-066F-3F49-AF3B-B321701C1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506C9C-469F-6349-B05C-E84728B57B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88C31-341B-E641-A50A-B833F31A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972EF-A4E5-5043-B7E6-36A1472EA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4B23D-3114-9248-AED6-4BD34530E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679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C6CE15-81B3-D243-9573-5C95B05F53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6FAB56-C04A-3743-981D-E420749F9A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01F4A-982D-6D41-AF37-828B39D46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BE168-CA29-6949-B3F0-A61B70320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A29CE-CE5E-D344-90ED-53A716661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0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30F8-C657-B44B-B231-7F9F3CA02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C0675-A517-FC49-A7C0-E73AD71B1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D338A-45E5-7942-A9A7-9DD06C2CE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47546-D993-AF45-A75E-A71E50AC1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5C11E-8CD5-6D4F-BCBF-369919618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36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7DB80-B990-BE45-9FA0-980DA6D15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87D24-8AF1-EE4E-B892-F3E473A7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C533E-1A7F-0140-A89C-3FFD87191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78BF-6C53-A744-AA07-47C5984A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0C77C-DCE2-5A45-8946-941A9838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048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51467-B92C-6F46-A865-7369A801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34B4F-1835-CD41-87B2-E2152820FB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FA56E5-6A2F-024B-9B7B-88A995E39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7A755-3FA0-2841-AE61-42F0D87C8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A25A0-4690-5740-BE06-9497200ED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34ED9-5194-414A-9A90-0106E801C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7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7A297-994D-B342-9C50-6E8E9F090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91362-E208-E940-A809-BF2730B0B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FD195-527B-8546-9611-33F4D0C77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A74A2F-A665-0C4A-AC02-32A430ECB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7C63B5-F460-2B4D-8885-6665B5F2C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6686B5-6053-1A49-9C09-DD811F2D8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D55CAE-21D8-714A-B387-4D3E01353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1CD790-E15A-C942-B1C1-DB216AB22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59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C16F1-5293-874C-972B-C5A8AD83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6D4073-185B-AC49-90BA-4D3AB1292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FE0E71-B544-4644-93A5-893DD5A80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14BF8A-456C-664C-9319-E32BDDDA5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80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00AE7F-02CD-2747-B57A-F6D018B6B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692DF6-E062-9C4E-BB6A-7F4B1679A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0827D8-1CD1-5E40-880F-B016796B9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46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54499-C0D7-7C4E-A904-B0CD09863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4C33E-9F8B-4144-83ED-AD7FBCC69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C05E2-29D8-CD44-B8A3-7FF6626F38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194444-4F63-3A4F-824E-09E1D3DC3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843C7-342A-6D4A-BB65-772D63ED7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A567B-6A5E-5146-BCE4-B8DB62ED6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08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44B15-AA3F-9B43-9A81-06C7A9614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A97C37-3A27-0844-9A68-897953353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4332D8-2697-2949-9110-85131A8260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91727-2A2B-2B48-8CFD-B049ACDC5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E6A8E-5D90-174A-886F-0E1325B09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AC217-E62A-3B4B-A989-7031E7CE3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712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F0FA2-8BFD-0648-AA98-191A2894F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08D83-889B-B041-B3EA-2CC51957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B02881-B18D-9B44-9709-04DE5322F4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8925F-F439-E44E-B889-AB34775A51C9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BC14F-B93E-134E-81B2-6ADD70C17C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20D97-987B-3845-8528-3920338A75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6BE65-65C7-E44E-AB08-26F64CE97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323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6.04838" TargetMode="External"/><Relationship Id="rId2" Type="http://schemas.openxmlformats.org/officeDocument/2006/relationships/hyperlink" Target="https://arxiv.org/abs/1708.0200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608.04802" TargetMode="External"/><Relationship Id="rId4" Type="http://schemas.openxmlformats.org/officeDocument/2006/relationships/hyperlink" Target="https://arxiv.org/abs/1606.065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088580-5040-BA4B-9B24-A34053EC6C1B}"/>
              </a:ext>
            </a:extLst>
          </p:cNvPr>
          <p:cNvSpPr txBox="1">
            <a:spLocks/>
          </p:cNvSpPr>
          <p:nvPr/>
        </p:nvSpPr>
        <p:spPr>
          <a:xfrm>
            <a:off x="1870843" y="1518744"/>
            <a:ext cx="8124497" cy="20810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/>
              <a:t> </a:t>
            </a:r>
            <a:r>
              <a:rPr lang="en-US" sz="4400" b="1" dirty="0">
                <a:solidFill>
                  <a:schemeClr val="accent1">
                    <a:lumMod val="75000"/>
                  </a:schemeClr>
                </a:solidFill>
              </a:rPr>
              <a:t>Robust Training of Accurate Deep Learning Sequence Models for Fraud Detection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22D5C0-C840-DD4F-A2D4-28F7F419F6C9}"/>
              </a:ext>
            </a:extLst>
          </p:cNvPr>
          <p:cNvSpPr txBox="1"/>
          <p:nvPr/>
        </p:nvSpPr>
        <p:spPr>
          <a:xfrm>
            <a:off x="4729655" y="3599794"/>
            <a:ext cx="3468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Antonio Martini</a:t>
            </a:r>
          </a:p>
        </p:txBody>
      </p:sp>
    </p:spTree>
    <p:extLst>
      <p:ext uri="{BB962C8B-B14F-4D97-AF65-F5344CB8AC3E}">
        <p14:creationId xmlns:p14="http://schemas.microsoft.com/office/powerpoint/2010/main" val="3471927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age4image3569227408">
            <a:extLst>
              <a:ext uri="{FF2B5EF4-FFF2-40B4-BE49-F238E27FC236}">
                <a16:creationId xmlns:a16="http://schemas.microsoft.com/office/drawing/2014/main" id="{347227EA-03DA-E541-ADA6-D11119C0D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399"/>
            <a:ext cx="9774383" cy="632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344974-05BA-3443-9998-E764821BD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0" y="39133"/>
            <a:ext cx="11203131" cy="770164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We can re-write the cost in a sampler friendly format</a:t>
            </a:r>
          </a:p>
        </p:txBody>
      </p:sp>
      <p:pic>
        <p:nvPicPr>
          <p:cNvPr id="3073" name="Picture 1" descr="page3image3693654928">
            <a:extLst>
              <a:ext uri="{FF2B5EF4-FFF2-40B4-BE49-F238E27FC236}">
                <a16:creationId xmlns:a16="http://schemas.microsoft.com/office/drawing/2014/main" id="{D4DA315D-5312-F28D-81FD-7A58A887B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544800" cy="1005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page1image3530821744">
            <a:extLst>
              <a:ext uri="{FF2B5EF4-FFF2-40B4-BE49-F238E27FC236}">
                <a16:creationId xmlns:a16="http://schemas.microsoft.com/office/drawing/2014/main" id="{ECCE0B42-6135-9647-D2FD-756D39697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544800" cy="1005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290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9386BE5-BC08-6A40-BF51-10F8992C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0515600" cy="746983"/>
          </a:xfrm>
        </p:spPr>
        <p:txBody>
          <a:bodyPr>
            <a:normAutofit/>
          </a:bodyPr>
          <a:lstStyle/>
          <a:p>
            <a:r>
              <a:rPr lang="en-US" sz="3600" b="1" i="1" dirty="0"/>
              <a:t>The re-written cost allows for stratified sampling</a:t>
            </a:r>
          </a:p>
        </p:txBody>
      </p:sp>
      <p:pic>
        <p:nvPicPr>
          <p:cNvPr id="8193" name="Picture 1" descr="page1image3530821744">
            <a:extLst>
              <a:ext uri="{FF2B5EF4-FFF2-40B4-BE49-F238E27FC236}">
                <a16:creationId xmlns:a16="http://schemas.microsoft.com/office/drawing/2014/main" id="{69986050-9D22-8046-87CC-4854A064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81037"/>
            <a:ext cx="9494520" cy="614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5C7865-37BC-3F4C-AE52-793E3A1AD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1330" y="1428020"/>
            <a:ext cx="3918519" cy="449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8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088580-5040-BA4B-9B24-A34053EC6C1B}"/>
              </a:ext>
            </a:extLst>
          </p:cNvPr>
          <p:cNvSpPr txBox="1">
            <a:spLocks/>
          </p:cNvSpPr>
          <p:nvPr/>
        </p:nvSpPr>
        <p:spPr>
          <a:xfrm>
            <a:off x="756745" y="2306272"/>
            <a:ext cx="10804633" cy="12777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</a:rPr>
              <a:t>Cost Functions and Asymmetric Focal Loss(AFL) for Fraud Detection</a:t>
            </a:r>
          </a:p>
        </p:txBody>
      </p:sp>
    </p:spTree>
    <p:extLst>
      <p:ext uri="{BB962C8B-B14F-4D97-AF65-F5344CB8AC3E}">
        <p14:creationId xmlns:p14="http://schemas.microsoft.com/office/powerpoint/2010/main" val="2144693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72AB3A7-6114-8142-A1FD-04CF1E28E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0515600" cy="746983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Requirements for a good cost function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C4D0B6-DB6A-5C4D-BDEC-8DAA272D9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269" y="786116"/>
            <a:ext cx="11403724" cy="607188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The business requirement is usually specified as maximizing TPR for a given FPR. 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We are interested in the ROC when the FPR is very close to  0.</a:t>
            </a:r>
          </a:p>
          <a:p>
            <a:endParaRPr lang="en-US" sz="3200" dirty="0"/>
          </a:p>
          <a:p>
            <a:r>
              <a:rPr lang="en-US" sz="3200" dirty="0"/>
              <a:t>Our cost function needs to relate as closely as possible to the business requirements.</a:t>
            </a:r>
          </a:p>
          <a:p>
            <a:endParaRPr lang="en-US" sz="3200" dirty="0"/>
          </a:p>
          <a:p>
            <a:r>
              <a:rPr lang="en-US" sz="3200" dirty="0"/>
              <a:t>Further It needs to be amenable to numerical minimization within a SGD framework.</a:t>
            </a:r>
          </a:p>
          <a:p>
            <a:endParaRPr lang="en-US" sz="3200" dirty="0"/>
          </a:p>
          <a:p>
            <a:r>
              <a:rPr lang="en-US" sz="3200" dirty="0"/>
              <a:t>The minimization must be implementable within the available hardware resources. </a:t>
            </a:r>
          </a:p>
        </p:txBody>
      </p:sp>
    </p:spTree>
    <p:extLst>
      <p:ext uri="{BB962C8B-B14F-4D97-AF65-F5344CB8AC3E}">
        <p14:creationId xmlns:p14="http://schemas.microsoft.com/office/powerpoint/2010/main" val="25697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72AB3A7-6114-8142-A1FD-04CF1E28E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0" y="39133"/>
            <a:ext cx="11823241" cy="746983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Some options that go towards meeting our requirements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C4D0B6-DB6A-5C4D-BDEC-8DAA272D9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269" y="796626"/>
            <a:ext cx="11204028" cy="54758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3200" dirty="0"/>
          </a:p>
          <a:p>
            <a:r>
              <a:rPr lang="en-US" sz="3200" dirty="0">
                <a:hlinkClick r:id="rId2"/>
              </a:rPr>
              <a:t>Focal Loss(FL)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hlinkClick r:id="rId3"/>
              </a:rPr>
              <a:t>Partial Area Under the Curve(</a:t>
            </a:r>
            <a:r>
              <a:rPr lang="en-US" sz="3200" dirty="0" err="1">
                <a:hlinkClick r:id="rId3"/>
              </a:rPr>
              <a:t>pAUC</a:t>
            </a:r>
            <a:r>
              <a:rPr lang="en-US" sz="3200" dirty="0"/>
              <a:t>)</a:t>
            </a:r>
          </a:p>
          <a:p>
            <a:endParaRPr lang="en-US" sz="3200" dirty="0"/>
          </a:p>
          <a:p>
            <a:r>
              <a:rPr lang="en-US" sz="3200" dirty="0"/>
              <a:t>Cross-Entropy</a:t>
            </a:r>
          </a:p>
          <a:p>
            <a:endParaRPr lang="en-US" sz="3200" dirty="0"/>
          </a:p>
          <a:p>
            <a:r>
              <a:rPr lang="en-US" sz="3200" dirty="0">
                <a:hlinkClick r:id="rId4"/>
              </a:rPr>
              <a:t>Logistic Push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hlinkClick r:id="rId5"/>
              </a:rPr>
              <a:t>Global Objectives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29409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Picture 1" descr="page2image3566072688">
            <a:extLst>
              <a:ext uri="{FF2B5EF4-FFF2-40B4-BE49-F238E27FC236}">
                <a16:creationId xmlns:a16="http://schemas.microsoft.com/office/drawing/2014/main" id="{D2551823-9847-3E4C-BE1D-01B483E6C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235" y="786116"/>
            <a:ext cx="9277529" cy="600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A06BCE7A-66C0-AA43-8B8D-2C069545B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1350276" cy="746983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The Focal Loss was designed to deal with class imbalance</a:t>
            </a:r>
          </a:p>
        </p:txBody>
      </p:sp>
    </p:spTree>
    <p:extLst>
      <p:ext uri="{BB962C8B-B14F-4D97-AF65-F5344CB8AC3E}">
        <p14:creationId xmlns:p14="http://schemas.microsoft.com/office/powerpoint/2010/main" val="1439106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 descr="page1image3569382960">
            <a:extLst>
              <a:ext uri="{FF2B5EF4-FFF2-40B4-BE49-F238E27FC236}">
                <a16:creationId xmlns:a16="http://schemas.microsoft.com/office/drawing/2014/main" id="{354BCA5E-4AD3-E243-854C-1F53EC3FF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096" y="801105"/>
            <a:ext cx="9360655" cy="605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99EE667-CB5A-5949-B8C2-A00EB3A1A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0515600" cy="746983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Focal Loss with balanced classes </a:t>
            </a:r>
          </a:p>
        </p:txBody>
      </p:sp>
    </p:spTree>
    <p:extLst>
      <p:ext uri="{BB962C8B-B14F-4D97-AF65-F5344CB8AC3E}">
        <p14:creationId xmlns:p14="http://schemas.microsoft.com/office/powerpoint/2010/main" val="2405914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8320A-BF00-7D4A-BB42-D9D79591E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098B0B-AE7D-C043-BB46-3B63AB607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016"/>
            <a:ext cx="12192000" cy="616498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B475784-5AE4-5946-8D4A-DBC4D5278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0515600" cy="746983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Asymmetric Focal Loss (AFL)</a:t>
            </a:r>
          </a:p>
        </p:txBody>
      </p:sp>
    </p:spTree>
    <p:extLst>
      <p:ext uri="{BB962C8B-B14F-4D97-AF65-F5344CB8AC3E}">
        <p14:creationId xmlns:p14="http://schemas.microsoft.com/office/powerpoint/2010/main" val="672309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4CE114A-6641-044C-B1AF-4D5D8592A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1119048" cy="1022412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Results: results cannot be publicly shared, however…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21579E-EC82-1244-A396-FFD20120A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269" y="786116"/>
            <a:ext cx="11403724" cy="60718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 Using conventional sampling and cross-entropy cost, our sequence models performed worse than state of the art GBM models.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After employing the discussed sampling schemes and asymmetric focal loss they now easily outperform GBM models. </a:t>
            </a:r>
          </a:p>
          <a:p>
            <a:endParaRPr lang="en-US" sz="3200" dirty="0"/>
          </a:p>
          <a:p>
            <a:r>
              <a:rPr lang="en-US" sz="3200" dirty="0"/>
              <a:t>Good hardware(NvidiaDGX-1) made all the difference, but even better hardware could make even more difference. </a:t>
            </a:r>
          </a:p>
          <a:p>
            <a:endParaRPr lang="en-US" sz="3200" dirty="0"/>
          </a:p>
          <a:p>
            <a:r>
              <a:rPr lang="en-US" sz="3200" dirty="0"/>
              <a:t>Improvements are still possible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3524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088580-5040-BA4B-9B24-A34053EC6C1B}"/>
              </a:ext>
            </a:extLst>
          </p:cNvPr>
          <p:cNvSpPr txBox="1">
            <a:spLocks/>
          </p:cNvSpPr>
          <p:nvPr/>
        </p:nvSpPr>
        <p:spPr>
          <a:xfrm>
            <a:off x="1710558" y="2253720"/>
            <a:ext cx="8434551" cy="12777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1381364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72AB3A7-6114-8142-A1FD-04CF1E28E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0515600" cy="746983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Why Deep Learning for Fraud Detection is Hard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C4D0B6-DB6A-5C4D-BDEC-8DAA272D9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31" y="1208690"/>
            <a:ext cx="11204028" cy="547588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Fraud is a rare-event, training data is extremely imbalanced. Not ideal for SGD based minimization.</a:t>
            </a:r>
          </a:p>
          <a:p>
            <a:endParaRPr lang="en-US" sz="3200" dirty="0"/>
          </a:p>
          <a:p>
            <a:r>
              <a:rPr lang="en-US" sz="3200" dirty="0"/>
              <a:t>The prescribed classifier operating point is extremely low and specified by business requirements. A typical operating point is an FPR in the 1-20bps range.</a:t>
            </a:r>
          </a:p>
          <a:p>
            <a:endParaRPr lang="en-US" sz="3200" dirty="0"/>
          </a:p>
          <a:p>
            <a:r>
              <a:rPr lang="en-US" sz="3200" dirty="0"/>
              <a:t>Cost functions employed in ML, in general don’t minimize a cost function that maps directly to the business requirements.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Minimizing a typical cross-entropy cost function is not the same as maximizing TPR at a given FPR. This is achieved indirectly.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434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4CE114A-6641-044C-B1AF-4D5D8592A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1119048" cy="1022412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The limitations of data re-weighting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21579E-EC82-1244-A396-FFD20120A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269" y="786116"/>
            <a:ext cx="11403724" cy="607188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Re-weighting data instances mitigates overfitting during training and gives some control on the ROC near its origin.</a:t>
            </a:r>
          </a:p>
          <a:p>
            <a:endParaRPr lang="en-US" sz="3200" dirty="0"/>
          </a:p>
          <a:p>
            <a:r>
              <a:rPr lang="en-US" sz="3200" dirty="0"/>
              <a:t>However the weighting function is rather arbitrary. Although its parameters could be adjusted dynamically (in theory).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Conceptually it seems more effective to create mini-batches by sampling instances based of a measure of fit.</a:t>
            </a:r>
          </a:p>
          <a:p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776271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62543F-3449-034A-913F-9A7E6C0F1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187" y="0"/>
            <a:ext cx="11119048" cy="1022412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Hard-example mining: some options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566295-FB16-D347-B00D-0FBC39B60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269" y="786116"/>
            <a:ext cx="11403724" cy="607188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Create mini-batches by performing importance sampling based on cost function.</a:t>
            </a:r>
          </a:p>
          <a:p>
            <a:endParaRPr lang="en-US" sz="3200" dirty="0"/>
          </a:p>
          <a:p>
            <a:r>
              <a:rPr lang="en-US" sz="3200" dirty="0"/>
              <a:t>Requires re-evaluating the cost for the whole data before sampling a mini-batch. An approximation may work.</a:t>
            </a:r>
          </a:p>
          <a:p>
            <a:endParaRPr lang="en-US" sz="3200" dirty="0"/>
          </a:p>
          <a:p>
            <a:r>
              <a:rPr lang="en-US" sz="3200" dirty="0"/>
              <a:t>Sampling from a data stream becomes very challenging.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Requires super-fast storage devices, </a:t>
            </a:r>
            <a:r>
              <a:rPr lang="en-US" sz="3200" dirty="0" err="1"/>
              <a:t>NVMe</a:t>
            </a:r>
            <a:r>
              <a:rPr lang="en-US" sz="3200" dirty="0"/>
              <a:t> (Non-Volatile Memory Express) SSD </a:t>
            </a:r>
            <a:r>
              <a:rPr lang="en-US" sz="3200" dirty="0" err="1"/>
              <a:t>etc</a:t>
            </a:r>
            <a:r>
              <a:rPr lang="en-US" sz="3200" dirty="0"/>
              <a:t>…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99412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088580-5040-BA4B-9B24-A34053EC6C1B}"/>
              </a:ext>
            </a:extLst>
          </p:cNvPr>
          <p:cNvSpPr txBox="1">
            <a:spLocks/>
          </p:cNvSpPr>
          <p:nvPr/>
        </p:nvSpPr>
        <p:spPr>
          <a:xfrm>
            <a:off x="1710558" y="2253720"/>
            <a:ext cx="8434551" cy="12777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741694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088580-5040-BA4B-9B24-A34053EC6C1B}"/>
              </a:ext>
            </a:extLst>
          </p:cNvPr>
          <p:cNvSpPr txBox="1">
            <a:spLocks/>
          </p:cNvSpPr>
          <p:nvPr/>
        </p:nvSpPr>
        <p:spPr>
          <a:xfrm>
            <a:off x="486103" y="2695155"/>
            <a:ext cx="11219793" cy="7338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</a:rPr>
              <a:t>Sampling Methods for Highly Imbalanced Data</a:t>
            </a:r>
          </a:p>
        </p:txBody>
      </p:sp>
    </p:spTree>
    <p:extLst>
      <p:ext uri="{BB962C8B-B14F-4D97-AF65-F5344CB8AC3E}">
        <p14:creationId xmlns:p14="http://schemas.microsoft.com/office/powerpoint/2010/main" val="2844193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C97C9-F2F2-C244-AF0D-06669BB4D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0515600" cy="746983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Preliminaries and notation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5761F9-8A91-9446-B2FA-E4006C3645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021" y="786116"/>
            <a:ext cx="7744414" cy="58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69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1image3695491488">
            <a:extLst>
              <a:ext uri="{FF2B5EF4-FFF2-40B4-BE49-F238E27FC236}">
                <a16:creationId xmlns:a16="http://schemas.microsoft.com/office/drawing/2014/main" id="{139DE3D1-EB5D-E940-821B-323DDAA7B3B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3400"/>
            <a:ext cx="9784080" cy="6333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BC88905-DBF1-1F49-A852-892D6C458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0515600" cy="746983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Minority class up-weighting leads to unstable updates</a:t>
            </a:r>
          </a:p>
        </p:txBody>
      </p:sp>
    </p:spTree>
    <p:extLst>
      <p:ext uri="{BB962C8B-B14F-4D97-AF65-F5344CB8AC3E}">
        <p14:creationId xmlns:p14="http://schemas.microsoft.com/office/powerpoint/2010/main" val="3597832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1" descr="page2image3569200240">
            <a:extLst>
              <a:ext uri="{FF2B5EF4-FFF2-40B4-BE49-F238E27FC236}">
                <a16:creationId xmlns:a16="http://schemas.microsoft.com/office/drawing/2014/main" id="{F5AA6E16-7BF0-8344-95A8-1DDA87857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35187"/>
            <a:ext cx="9402050" cy="608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7EAC6C1-E5CC-7D4F-A901-D12FD3864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0" y="39133"/>
            <a:ext cx="10614551" cy="1022412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Minority class up-sampling is stable and allows for curriculum learning </a:t>
            </a:r>
          </a:p>
        </p:txBody>
      </p:sp>
    </p:spTree>
    <p:extLst>
      <p:ext uri="{BB962C8B-B14F-4D97-AF65-F5344CB8AC3E}">
        <p14:creationId xmlns:p14="http://schemas.microsoft.com/office/powerpoint/2010/main" val="4079741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666829-9A9C-554E-9609-1E3C1CC0A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344" y="1445845"/>
            <a:ext cx="6319870" cy="243722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211201D-E5DD-AA4F-B743-1DF7615AE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1865282" cy="746983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Sequence data exacerbates the class imbalance problem.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9CDDC0-CC61-9C4F-9B8E-6D6BB885F9F7}"/>
              </a:ext>
            </a:extLst>
          </p:cNvPr>
          <p:cNvSpPr txBox="1"/>
          <p:nvPr/>
        </p:nvSpPr>
        <p:spPr>
          <a:xfrm>
            <a:off x="337908" y="4702366"/>
            <a:ext cx="939294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Replace ”Card” with any sequence of events you like.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We have a few rare events with a ‘positive’ label within a small sub-set of sequences.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Most of the data is made of sequences of ‘negative’ events.</a:t>
            </a:r>
          </a:p>
        </p:txBody>
      </p:sp>
    </p:spTree>
    <p:extLst>
      <p:ext uri="{BB962C8B-B14F-4D97-AF65-F5344CB8AC3E}">
        <p14:creationId xmlns:p14="http://schemas.microsoft.com/office/powerpoint/2010/main" val="2522308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A5FAE1-7DA6-2F46-A4EF-A4C757D96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7844"/>
            <a:ext cx="10866120" cy="599365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DEB52C9-03CD-F347-B48B-D09461077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0515600" cy="746983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Sequence data: some facts</a:t>
            </a:r>
          </a:p>
        </p:txBody>
      </p:sp>
    </p:spTree>
    <p:extLst>
      <p:ext uri="{BB962C8B-B14F-4D97-AF65-F5344CB8AC3E}">
        <p14:creationId xmlns:p14="http://schemas.microsoft.com/office/powerpoint/2010/main" val="757857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 descr="page3image3693654928">
            <a:extLst>
              <a:ext uri="{FF2B5EF4-FFF2-40B4-BE49-F238E27FC236}">
                <a16:creationId xmlns:a16="http://schemas.microsoft.com/office/drawing/2014/main" id="{B77EB8E0-A4D7-7E4C-A401-30828295246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98358"/>
            <a:ext cx="9153597" cy="5922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AF03157-5452-9E4D-99A2-745CC240A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21" y="39133"/>
            <a:ext cx="10515600" cy="746983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>
                    <a:lumMod val="75000"/>
                  </a:schemeClr>
                </a:solidFill>
              </a:rPr>
              <a:t>Cost computation for sequence models</a:t>
            </a:r>
          </a:p>
        </p:txBody>
      </p:sp>
    </p:spTree>
    <p:extLst>
      <p:ext uri="{BB962C8B-B14F-4D97-AF65-F5344CB8AC3E}">
        <p14:creationId xmlns:p14="http://schemas.microsoft.com/office/powerpoint/2010/main" val="3193643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3247</TotalTime>
  <Words>542</Words>
  <Application>Microsoft Macintosh PowerPoint</Application>
  <PresentationFormat>Widescreen</PresentationFormat>
  <Paragraphs>79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Why Deep Learning for Fraud Detection is Hard</vt:lpstr>
      <vt:lpstr>PowerPoint Presentation</vt:lpstr>
      <vt:lpstr>Preliminaries and notation</vt:lpstr>
      <vt:lpstr>Minority class up-weighting leads to unstable updates</vt:lpstr>
      <vt:lpstr>Minority class up-sampling is stable and allows for curriculum learning </vt:lpstr>
      <vt:lpstr>Sequence data exacerbates the class imbalance problem.</vt:lpstr>
      <vt:lpstr>Sequence data: some facts</vt:lpstr>
      <vt:lpstr>Cost computation for sequence models</vt:lpstr>
      <vt:lpstr>We can re-write the cost in a sampler friendly format</vt:lpstr>
      <vt:lpstr>The re-written cost allows for stratified sampling</vt:lpstr>
      <vt:lpstr>PowerPoint Presentation</vt:lpstr>
      <vt:lpstr>Requirements for a good cost function</vt:lpstr>
      <vt:lpstr>Some options that go towards meeting our requirements</vt:lpstr>
      <vt:lpstr>The Focal Loss was designed to deal with class imbalance</vt:lpstr>
      <vt:lpstr>Focal Loss with balanced classes </vt:lpstr>
      <vt:lpstr>Asymmetric Focal Loss (AFL)</vt:lpstr>
      <vt:lpstr>Results: results cannot be publicly shared, however…</vt:lpstr>
      <vt:lpstr>PowerPoint Presentation</vt:lpstr>
      <vt:lpstr>The limitations of data re-weighting</vt:lpstr>
      <vt:lpstr>Hard-example mining: some options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Martini</dc:creator>
  <cp:lastModifiedBy>Antonio Martini</cp:lastModifiedBy>
  <cp:revision>28</cp:revision>
  <dcterms:created xsi:type="dcterms:W3CDTF">2020-11-28T17:47:17Z</dcterms:created>
  <dcterms:modified xsi:type="dcterms:W3CDTF">2024-10-16T22:01:12Z</dcterms:modified>
</cp:coreProperties>
</file>

<file path=docProps/thumbnail.jpeg>
</file>